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BD6D"/>
    <a:srgbClr val="F29F05"/>
    <a:srgbClr val="173D1F"/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9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63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4AA2D-34A8-45D6-B681-BF2EA130A24A}" type="datetimeFigureOut">
              <a:rPr lang="zh-TW" altLang="en-US" smtClean="0"/>
              <a:t>2020/4/22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E994B-02CA-4617-A5A8-FDD12065D5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4999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pic>
        <p:nvPicPr>
          <p:cNvPr id="7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9DB1344-26AA-1842-8ABF-AC3C4C0358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6731" y="6302770"/>
            <a:ext cx="2314228" cy="48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6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5B6-B249-42A4-9C8E-DD05340AA31A}" type="datetimeFigureOut">
              <a:rPr lang="zh-TW" altLang="en-US" smtClean="0"/>
              <a:t>2020/4/22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5E5D4-CEBD-41DB-8761-6986A91BA0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3468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5B6-B249-42A4-9C8E-DD05340AA31A}" type="datetimeFigureOut">
              <a:rPr lang="zh-TW" altLang="en-US" smtClean="0"/>
              <a:t>2020/4/22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5E5D4-CEBD-41DB-8761-6986A91BA0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025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1312754"/>
          </a:xfrm>
          <a:prstGeom prst="rect">
            <a:avLst/>
          </a:prstGeom>
          <a:solidFill>
            <a:srgbClr val="500000"/>
          </a:solidFill>
          <a:ln>
            <a:solidFill>
              <a:srgbClr val="5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740" y="0"/>
            <a:ext cx="11291656" cy="1312754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5B6-B249-42A4-9C8E-DD05340AA31A}" type="datetimeFigureOut">
              <a:rPr lang="zh-TW" altLang="en-US" smtClean="0"/>
              <a:t>2020/4/22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5E5D4-CEBD-41DB-8761-6986A91BA0AE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9DB1344-26AA-1842-8ABF-AC3C4C0358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6731" y="6302770"/>
            <a:ext cx="2314228" cy="48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73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5B6-B249-42A4-9C8E-DD05340AA31A}" type="datetimeFigureOut">
              <a:rPr lang="zh-TW" altLang="en-US" smtClean="0"/>
              <a:t>2020/4/22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5E5D4-CEBD-41DB-8761-6986A91BA0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252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5B6-B249-42A4-9C8E-DD05340AA31A}" type="datetimeFigureOut">
              <a:rPr lang="zh-TW" altLang="en-US" smtClean="0"/>
              <a:t>2020/4/22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5E5D4-CEBD-41DB-8761-6986A91BA0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32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5B6-B249-42A4-9C8E-DD05340AA31A}" type="datetimeFigureOut">
              <a:rPr lang="zh-TW" altLang="en-US" smtClean="0"/>
              <a:t>2020/4/22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5E5D4-CEBD-41DB-8761-6986A91BA0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69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5B6-B249-42A4-9C8E-DD05340AA31A}" type="datetimeFigureOut">
              <a:rPr lang="zh-TW" altLang="en-US" smtClean="0"/>
              <a:t>2020/4/22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5E5D4-CEBD-41DB-8761-6986A91BA0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6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5B6-B249-42A4-9C8E-DD05340AA31A}" type="datetimeFigureOut">
              <a:rPr lang="zh-TW" altLang="en-US" smtClean="0"/>
              <a:t>2020/4/22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5E5D4-CEBD-41DB-8761-6986A91BA0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602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5B6-B249-42A4-9C8E-DD05340AA31A}" type="datetimeFigureOut">
              <a:rPr lang="zh-TW" altLang="en-US" smtClean="0"/>
              <a:t>2020/4/22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5E5D4-CEBD-41DB-8761-6986A91BA0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157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5B6-B249-42A4-9C8E-DD05340AA31A}" type="datetimeFigureOut">
              <a:rPr lang="zh-TW" altLang="en-US" smtClean="0"/>
              <a:t>2020/4/22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5E5D4-CEBD-41DB-8761-6986A91BA0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093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F15B6-B249-42A4-9C8E-DD05340AA31A}" type="datetimeFigureOut">
              <a:rPr lang="zh-TW" altLang="en-US" smtClean="0"/>
              <a:t>2020/4/22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5E5D4-CEBD-41DB-8761-6986A91BA0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301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79660" y="1475983"/>
            <a:ext cx="8739234" cy="2134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736058" y="1357972"/>
            <a:ext cx="9000586" cy="2365928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7" name="TextBox 2"/>
          <p:cNvSpPr txBox="1"/>
          <p:nvPr/>
        </p:nvSpPr>
        <p:spPr>
          <a:xfrm>
            <a:off x="1231588" y="1580579"/>
            <a:ext cx="9937104" cy="1644189"/>
          </a:xfrm>
          <a:prstGeom prst="rect">
            <a:avLst/>
          </a:prstGeom>
          <a:noFill/>
        </p:spPr>
        <p:txBody>
          <a:bodyPr wrap="square" lIns="104287" tIns="52144" rIns="104287" bIns="52144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Robotic </a:t>
            </a:r>
            <a:r>
              <a:rPr lang="en-US" altLang="zh-TW" sz="4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Perception</a:t>
            </a:r>
            <a:endParaRPr lang="en-US" altLang="zh-TW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defRPr/>
            </a:pPr>
            <a:r>
              <a:rPr lang="en-US" altLang="zh-TW" sz="4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RGB 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 Landmark-Based SLAM</a:t>
            </a:r>
            <a:endParaRPr lang="zh-CN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副標題 2"/>
          <p:cNvSpPr>
            <a:spLocks noGrp="1"/>
          </p:cNvSpPr>
          <p:nvPr>
            <p:ph type="subTitle" idx="1"/>
          </p:nvPr>
        </p:nvSpPr>
        <p:spPr>
          <a:xfrm>
            <a:off x="2875340" y="4178738"/>
            <a:ext cx="3108639" cy="1224137"/>
          </a:xfrm>
        </p:spPr>
        <p:txBody>
          <a:bodyPr>
            <a:noAutofit/>
          </a:bodyPr>
          <a:lstStyle/>
          <a:p>
            <a:pPr algn="l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Instructor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l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Srikanth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Saripalli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 smtClean="0"/>
              <a:t/>
            </a:r>
            <a:br>
              <a:rPr lang="en-US" altLang="zh-TW" sz="1800" dirty="0" smtClean="0"/>
            </a:br>
            <a:endParaRPr lang="en-US" altLang="zh-TW" sz="17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1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zh-TW" altLang="en-US" sz="17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副標題 2"/>
          <p:cNvSpPr txBox="1">
            <a:spLocks/>
          </p:cNvSpPr>
          <p:nvPr/>
        </p:nvSpPr>
        <p:spPr>
          <a:xfrm>
            <a:off x="6686317" y="4178738"/>
            <a:ext cx="4296643" cy="1224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Group Members:</a:t>
            </a:r>
          </a:p>
          <a:p>
            <a:pPr algn="l"/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Kuan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Wei Liu  </a:t>
            </a:r>
          </a:p>
          <a:p>
            <a:pPr algn="l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Li-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Tsung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Ju-Hsuan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Chang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Jui-Chun 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Yang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Yen-Hsiang 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Huang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83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smtClean="0"/>
              <a:t>Method 2: Particle filter SLAM</a:t>
            </a:r>
            <a:endParaRPr lang="zh-TW" altLang="en-US" dirty="0"/>
          </a:p>
        </p:txBody>
      </p:sp>
      <p:sp>
        <p:nvSpPr>
          <p:cNvPr id="4" name="TextBox 2"/>
          <p:cNvSpPr txBox="1"/>
          <p:nvPr/>
        </p:nvSpPr>
        <p:spPr>
          <a:xfrm>
            <a:off x="687175" y="1637293"/>
            <a:ext cx="10986221" cy="2413631"/>
          </a:xfrm>
          <a:prstGeom prst="rect">
            <a:avLst/>
          </a:prstGeom>
          <a:noFill/>
        </p:spPr>
        <p:txBody>
          <a:bodyPr wrap="square" lIns="104287" tIns="52144" rIns="104287" bIns="5214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000" dirty="0" smtClean="0">
                <a:ea typeface="標楷體" panose="03000509000000000000" pitchFamily="65" charset="-120"/>
              </a:rPr>
              <a:t>Use </a:t>
            </a:r>
            <a:r>
              <a:rPr lang="en-US" altLang="zh-TW" sz="3000" dirty="0">
                <a:ea typeface="標楷體" panose="03000509000000000000" pitchFamily="65" charset="-120"/>
              </a:rPr>
              <a:t>particle filter to estimate the location of the phone. Each particle contains positions of the three landmarks and covariance matrix, which means each particle holds three individual EKFs</a:t>
            </a:r>
            <a:r>
              <a:rPr lang="en-US" altLang="zh-TW" sz="3000" dirty="0" smtClean="0">
                <a:ea typeface="標楷體" panose="03000509000000000000" pitchFamily="65" charset="-120"/>
              </a:rPr>
              <a:t>.</a:t>
            </a:r>
          </a:p>
          <a:p>
            <a:endParaRPr lang="en-US" altLang="zh-TW" sz="3000" dirty="0"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3000" dirty="0" smtClean="0">
              <a:ea typeface="標楷體" panose="03000509000000000000" pitchFamily="65" charset="-120"/>
            </a:endParaRPr>
          </a:p>
        </p:txBody>
      </p:sp>
      <p:pic>
        <p:nvPicPr>
          <p:cNvPr id="5" name="Google Shape;13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0734" y="3231069"/>
            <a:ext cx="4759666" cy="328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210" y="3429000"/>
            <a:ext cx="1549550" cy="28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3;p23"/>
          <p:cNvSpPr txBox="1"/>
          <p:nvPr/>
        </p:nvSpPr>
        <p:spPr>
          <a:xfrm>
            <a:off x="6461760" y="4229824"/>
            <a:ext cx="2763520" cy="9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Each particle </a:t>
            </a:r>
            <a:br>
              <a:rPr lang="en" sz="3000" dirty="0"/>
            </a:br>
            <a:r>
              <a:rPr lang="en" sz="3000" dirty="0"/>
              <a:t>contains states: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48223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smtClean="0"/>
              <a:t>Algorithm</a:t>
            </a:r>
            <a:endParaRPr lang="zh-TW" altLang="en-US" dirty="0"/>
          </a:p>
        </p:txBody>
      </p:sp>
      <p:sp>
        <p:nvSpPr>
          <p:cNvPr id="4" name="TextBox 2"/>
          <p:cNvSpPr txBox="1"/>
          <p:nvPr/>
        </p:nvSpPr>
        <p:spPr>
          <a:xfrm>
            <a:off x="687175" y="1637293"/>
            <a:ext cx="10986221" cy="3336960"/>
          </a:xfrm>
          <a:prstGeom prst="rect">
            <a:avLst/>
          </a:prstGeom>
          <a:noFill/>
        </p:spPr>
        <p:txBody>
          <a:bodyPr wrap="square" lIns="104287" tIns="52144" rIns="104287" bIns="52144" rtlCol="0">
            <a:spAutoFit/>
          </a:bodyPr>
          <a:lstStyle/>
          <a:p>
            <a:pPr marL="457200" lvl="0" indent="-342900">
              <a:buClr>
                <a:schemeClr val="dk1"/>
              </a:buClr>
              <a:buSzPts val="1800"/>
              <a:buAutoNum type="arabicPeriod"/>
            </a:pPr>
            <a:r>
              <a:rPr lang="en-US" altLang="zh-TW" sz="3000" dirty="0" smtClean="0">
                <a:solidFill>
                  <a:schemeClr val="dk1"/>
                </a:solidFill>
              </a:rPr>
              <a:t>Scatter particles in the map randomly</a:t>
            </a:r>
          </a:p>
          <a:p>
            <a:pPr marL="457200" lvl="0" indent="-342900">
              <a:buClr>
                <a:schemeClr val="dk1"/>
              </a:buClr>
              <a:buSzPts val="1800"/>
              <a:buAutoNum type="arabicPeriod"/>
            </a:pPr>
            <a:r>
              <a:rPr lang="en-US" altLang="zh-TW" sz="3000" dirty="0" smtClean="0">
                <a:solidFill>
                  <a:schemeClr val="dk1"/>
                </a:solidFill>
              </a:rPr>
              <a:t>Predict the movement of the particles by applying sensors information(ΔX, ΔY)</a:t>
            </a:r>
          </a:p>
          <a:p>
            <a:pPr marL="457200" lvl="0" indent="-342900">
              <a:buClr>
                <a:schemeClr val="dk1"/>
              </a:buClr>
              <a:buSzPts val="1800"/>
              <a:buAutoNum type="arabicPeriod"/>
            </a:pPr>
            <a:r>
              <a:rPr lang="en-US" altLang="zh-TW" sz="3000" dirty="0" smtClean="0">
                <a:solidFill>
                  <a:schemeClr val="dk1"/>
                </a:solidFill>
              </a:rPr>
              <a:t>Update measurement data (distance between the phone and landmarks)</a:t>
            </a:r>
          </a:p>
          <a:p>
            <a:pPr marL="457200" lvl="0" indent="-342900">
              <a:buClr>
                <a:schemeClr val="dk1"/>
              </a:buClr>
              <a:buSzPts val="1800"/>
              <a:buAutoNum type="arabicPeriod"/>
            </a:pPr>
            <a:r>
              <a:rPr lang="en-US" altLang="zh-TW" sz="3000" dirty="0" smtClean="0">
                <a:solidFill>
                  <a:schemeClr val="dk1"/>
                </a:solidFill>
              </a:rPr>
              <a:t>Resample the particles and go back to step 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3000" dirty="0" smtClean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575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smtClean="0"/>
              <a:t>Performance test</a:t>
            </a:r>
            <a:endParaRPr lang="zh-TW" altLang="en-US" dirty="0"/>
          </a:p>
        </p:txBody>
      </p:sp>
      <p:pic>
        <p:nvPicPr>
          <p:cNvPr id="5" name="Google Shape;14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2828" y="2390609"/>
            <a:ext cx="5338852" cy="4004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106" y="2390609"/>
            <a:ext cx="5306290" cy="39797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2;p24"/>
          <p:cNvSpPr txBox="1"/>
          <p:nvPr/>
        </p:nvSpPr>
        <p:spPr>
          <a:xfrm>
            <a:off x="1935795" y="1653681"/>
            <a:ext cx="19089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EKF SLAM</a:t>
            </a:r>
            <a:endParaRPr sz="3000" dirty="0"/>
          </a:p>
        </p:txBody>
      </p:sp>
      <p:sp>
        <p:nvSpPr>
          <p:cNvPr id="8" name="Google Shape;143;p24"/>
          <p:cNvSpPr txBox="1"/>
          <p:nvPr/>
        </p:nvSpPr>
        <p:spPr>
          <a:xfrm>
            <a:off x="7403394" y="1653681"/>
            <a:ext cx="3335725" cy="500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Particle filter SLAM</a:t>
            </a:r>
            <a:endParaRPr sz="3000" dirty="0"/>
          </a:p>
        </p:txBody>
      </p:sp>
      <p:sp>
        <p:nvSpPr>
          <p:cNvPr id="9" name="Google Shape;142;p24"/>
          <p:cNvSpPr txBox="1"/>
          <p:nvPr/>
        </p:nvSpPr>
        <p:spPr>
          <a:xfrm>
            <a:off x="2160493" y="6339693"/>
            <a:ext cx="1766916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smtClean="0"/>
              <a:t>Position X (m)</a:t>
            </a:r>
            <a:endParaRPr sz="2000" dirty="0"/>
          </a:p>
        </p:txBody>
      </p:sp>
      <p:sp>
        <p:nvSpPr>
          <p:cNvPr id="10" name="Google Shape;142;p24"/>
          <p:cNvSpPr txBox="1"/>
          <p:nvPr/>
        </p:nvSpPr>
        <p:spPr>
          <a:xfrm>
            <a:off x="8136793" y="6339693"/>
            <a:ext cx="1766916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smtClean="0"/>
              <a:t>Position X (m)</a:t>
            </a:r>
            <a:endParaRPr sz="2000" dirty="0"/>
          </a:p>
        </p:txBody>
      </p:sp>
      <p:sp>
        <p:nvSpPr>
          <p:cNvPr id="11" name="Google Shape;142;p24"/>
          <p:cNvSpPr txBox="1"/>
          <p:nvPr/>
        </p:nvSpPr>
        <p:spPr>
          <a:xfrm rot="16200000">
            <a:off x="-303718" y="3932229"/>
            <a:ext cx="1766916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smtClean="0"/>
              <a:t>Position Y (m)</a:t>
            </a:r>
            <a:endParaRPr sz="2000" dirty="0"/>
          </a:p>
        </p:txBody>
      </p:sp>
      <p:sp>
        <p:nvSpPr>
          <p:cNvPr id="12" name="Google Shape;142;p24"/>
          <p:cNvSpPr txBox="1"/>
          <p:nvPr/>
        </p:nvSpPr>
        <p:spPr>
          <a:xfrm rot="16200000">
            <a:off x="5681648" y="3932229"/>
            <a:ext cx="1766916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smtClean="0"/>
              <a:t>Position Y (m)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54825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smtClean="0"/>
              <a:t>Experiment Result</a:t>
            </a:r>
            <a:endParaRPr lang="zh-TW" altLang="en-US" dirty="0"/>
          </a:p>
        </p:txBody>
      </p:sp>
      <p:sp>
        <p:nvSpPr>
          <p:cNvPr id="5" name="Google Shape;142;p24"/>
          <p:cNvSpPr txBox="1"/>
          <p:nvPr/>
        </p:nvSpPr>
        <p:spPr>
          <a:xfrm>
            <a:off x="1935795" y="1653681"/>
            <a:ext cx="19089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EKF SLAM</a:t>
            </a:r>
            <a:endParaRPr sz="3000" dirty="0"/>
          </a:p>
        </p:txBody>
      </p:sp>
      <p:sp>
        <p:nvSpPr>
          <p:cNvPr id="6" name="Google Shape;143;p24"/>
          <p:cNvSpPr txBox="1"/>
          <p:nvPr/>
        </p:nvSpPr>
        <p:spPr>
          <a:xfrm>
            <a:off x="7403394" y="1653681"/>
            <a:ext cx="3335725" cy="500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Particle filter SLAM</a:t>
            </a:r>
            <a:endParaRPr sz="3000" dirty="0"/>
          </a:p>
        </p:txBody>
      </p:sp>
      <p:pic>
        <p:nvPicPr>
          <p:cNvPr id="7" name="Google Shape;14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740" y="2373236"/>
            <a:ext cx="5248242" cy="393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600" y="2373236"/>
            <a:ext cx="5227320" cy="392048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42;p24"/>
          <p:cNvSpPr txBox="1"/>
          <p:nvPr/>
        </p:nvSpPr>
        <p:spPr>
          <a:xfrm>
            <a:off x="2006787" y="6204953"/>
            <a:ext cx="1766916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smtClean="0"/>
              <a:t>Position X (m)</a:t>
            </a:r>
            <a:endParaRPr sz="2000" dirty="0"/>
          </a:p>
        </p:txBody>
      </p:sp>
      <p:sp>
        <p:nvSpPr>
          <p:cNvPr id="10" name="Google Shape;142;p24"/>
          <p:cNvSpPr txBox="1"/>
          <p:nvPr/>
        </p:nvSpPr>
        <p:spPr>
          <a:xfrm>
            <a:off x="8549169" y="6197724"/>
            <a:ext cx="1766916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smtClean="0"/>
              <a:t>Position X (m)</a:t>
            </a:r>
            <a:endParaRPr sz="2000" dirty="0"/>
          </a:p>
        </p:txBody>
      </p:sp>
      <p:sp>
        <p:nvSpPr>
          <p:cNvPr id="11" name="Google Shape;142;p24"/>
          <p:cNvSpPr txBox="1"/>
          <p:nvPr/>
        </p:nvSpPr>
        <p:spPr>
          <a:xfrm rot="16200000">
            <a:off x="-366471" y="3932229"/>
            <a:ext cx="1766916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smtClean="0"/>
              <a:t>Position Y (m)</a:t>
            </a:r>
            <a:endParaRPr sz="2000" dirty="0"/>
          </a:p>
        </p:txBody>
      </p:sp>
      <p:sp>
        <p:nvSpPr>
          <p:cNvPr id="12" name="Google Shape;142;p24"/>
          <p:cNvSpPr txBox="1"/>
          <p:nvPr/>
        </p:nvSpPr>
        <p:spPr>
          <a:xfrm rot="16200000">
            <a:off x="5893142" y="3932229"/>
            <a:ext cx="1766916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smtClean="0"/>
              <a:t>Position Y (m)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78621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smtClean="0"/>
              <a:t>Conclusion</a:t>
            </a:r>
            <a:endParaRPr lang="zh-TW" altLang="en-US" dirty="0"/>
          </a:p>
        </p:txBody>
      </p:sp>
      <p:sp>
        <p:nvSpPr>
          <p:cNvPr id="4" name="TextBox 2"/>
          <p:cNvSpPr txBox="1"/>
          <p:nvPr/>
        </p:nvSpPr>
        <p:spPr>
          <a:xfrm>
            <a:off x="687175" y="1637293"/>
            <a:ext cx="10986221" cy="2875296"/>
          </a:xfrm>
          <a:prstGeom prst="rect">
            <a:avLst/>
          </a:prstGeom>
          <a:noFill/>
        </p:spPr>
        <p:txBody>
          <a:bodyPr wrap="square" lIns="104287" tIns="52144" rIns="104287" bIns="5214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000" dirty="0" smtClean="0">
                <a:ea typeface="標楷體" panose="03000509000000000000" pitchFamily="65" charset="-120"/>
              </a:rPr>
              <a:t>Performance test shows that the two algorithm are reliable.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000" dirty="0" smtClean="0">
                <a:ea typeface="標楷體" panose="03000509000000000000" pitchFamily="65" charset="-120"/>
              </a:rPr>
              <a:t>In experiment, the particle filter failed to localize while EKF perform better, which is caused by different initial assumption.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000" dirty="0" smtClean="0">
                <a:ea typeface="標楷體" panose="03000509000000000000" pitchFamily="65" charset="-120"/>
              </a:rPr>
              <a:t>Both particle filter SLAM and EKF SLAM perform well only when noise is acceptable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3000" dirty="0" smtClean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961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zh-TW" dirty="0" smtClean="0"/>
              <a:t>Detail steps in updating measurement data</a:t>
            </a:r>
            <a:endParaRPr lang="zh-TW" altLang="en-US" dirty="0"/>
          </a:p>
        </p:txBody>
      </p:sp>
      <p:sp>
        <p:nvSpPr>
          <p:cNvPr id="4" name="TextBox 2"/>
          <p:cNvSpPr txBox="1"/>
          <p:nvPr/>
        </p:nvSpPr>
        <p:spPr>
          <a:xfrm>
            <a:off x="687175" y="1392745"/>
            <a:ext cx="10986221" cy="5429841"/>
          </a:xfrm>
          <a:prstGeom prst="rect">
            <a:avLst/>
          </a:prstGeom>
          <a:noFill/>
        </p:spPr>
        <p:txBody>
          <a:bodyPr wrap="square" lIns="104287" tIns="52144" rIns="104287" bIns="52144" rtlCol="0">
            <a:spAutoFit/>
          </a:bodyPr>
          <a:lstStyle/>
          <a:p>
            <a:r>
              <a:rPr lang="en-US" altLang="zh-TW" sz="3000" dirty="0" smtClean="0">
                <a:solidFill>
                  <a:schemeClr val="dk1"/>
                </a:solidFill>
              </a:rPr>
              <a:t>If observe a new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solidFill>
                  <a:schemeClr val="dk1"/>
                </a:solidFill>
              </a:rPr>
              <a:t>Initialize mean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solidFill>
                  <a:schemeClr val="dk1"/>
                </a:solidFill>
              </a:rPr>
              <a:t>Calculate Jacobian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solidFill>
                  <a:schemeClr val="dk1"/>
                </a:solidFill>
              </a:rPr>
              <a:t>Initialize covariance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solidFill>
                  <a:schemeClr val="dk1"/>
                </a:solidFill>
              </a:rPr>
              <a:t>Assume a weight</a:t>
            </a:r>
          </a:p>
          <a:p>
            <a:r>
              <a:rPr lang="en-US" altLang="zh-TW" sz="3000" dirty="0">
                <a:solidFill>
                  <a:schemeClr val="dk1"/>
                </a:solidFill>
              </a:rPr>
              <a:t>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solidFill>
                  <a:schemeClr val="dk1"/>
                </a:solidFill>
              </a:rPr>
              <a:t>Predict the measurement with sensor data(dx </a:t>
            </a:r>
            <a:r>
              <a:rPr lang="en-US" altLang="zh-TW" sz="2600" dirty="0" err="1">
                <a:solidFill>
                  <a:schemeClr val="dk1"/>
                </a:solidFill>
              </a:rPr>
              <a:t>dy</a:t>
            </a:r>
            <a:r>
              <a:rPr lang="en-US" altLang="zh-TW" sz="2600" dirty="0">
                <a:solidFill>
                  <a:schemeClr val="dk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solidFill>
                  <a:schemeClr val="dk1"/>
                </a:solidFill>
              </a:rPr>
              <a:t>Calculate Jacobian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solidFill>
                  <a:schemeClr val="dk1"/>
                </a:solidFill>
              </a:rPr>
              <a:t>Update measurement covariance with the new Jacobian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solidFill>
                  <a:schemeClr val="dk1"/>
                </a:solidFill>
              </a:rPr>
              <a:t>Calculate the </a:t>
            </a:r>
            <a:r>
              <a:rPr lang="en-US" altLang="zh-TW" sz="2600" dirty="0" err="1">
                <a:solidFill>
                  <a:schemeClr val="dk1"/>
                </a:solidFill>
              </a:rPr>
              <a:t>Kalman</a:t>
            </a:r>
            <a:r>
              <a:rPr lang="en-US" altLang="zh-TW" sz="2600" dirty="0">
                <a:solidFill>
                  <a:schemeClr val="dk1"/>
                </a:solidFill>
              </a:rPr>
              <a:t> 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solidFill>
                  <a:schemeClr val="dk1"/>
                </a:solidFill>
              </a:rPr>
              <a:t>Update mean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solidFill>
                  <a:schemeClr val="dk1"/>
                </a:solidFill>
              </a:rPr>
              <a:t>Update covariance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dirty="0">
                <a:solidFill>
                  <a:schemeClr val="dk1"/>
                </a:solidFill>
              </a:rPr>
              <a:t>Calculate the weight of each particle (importance factor</a:t>
            </a:r>
            <a:r>
              <a:rPr lang="en-US" altLang="zh-TW" sz="2600" dirty="0" smtClean="0">
                <a:solidFill>
                  <a:schemeClr val="dk1"/>
                </a:solidFill>
              </a:rPr>
              <a:t>)</a:t>
            </a:r>
            <a:endParaRPr lang="en-US" altLang="zh-TW" sz="2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82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1043184" y="1838216"/>
            <a:ext cx="2592288" cy="2592288"/>
          </a:xfrm>
          <a:prstGeom prst="ellipse">
            <a:avLst/>
          </a:prstGeom>
          <a:solidFill>
            <a:srgbClr val="173D1F"/>
          </a:solidFill>
          <a:ln>
            <a:solidFill>
              <a:srgbClr val="173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751596" y="1838216"/>
            <a:ext cx="2592288" cy="2592288"/>
          </a:xfrm>
          <a:prstGeom prst="ellipse">
            <a:avLst/>
          </a:prstGeom>
          <a:solidFill>
            <a:srgbClr val="F29F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8460008" y="1838216"/>
            <a:ext cx="2592288" cy="2592288"/>
          </a:xfrm>
          <a:prstGeom prst="ellipse">
            <a:avLst/>
          </a:prstGeom>
          <a:solidFill>
            <a:srgbClr val="74B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151196" y="4837459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Objective</a:t>
            </a:r>
            <a:endParaRPr lang="zh-TW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571576" y="4837458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</a:t>
            </a:r>
            <a:endParaRPr lang="zh-TW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279988" y="4837458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</a:t>
            </a:r>
            <a:endParaRPr lang="zh-TW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8" r="7145" b="12859"/>
          <a:stretch/>
        </p:blipFill>
        <p:spPr>
          <a:xfrm>
            <a:off x="1384585" y="2152767"/>
            <a:ext cx="1909485" cy="196318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 r="19525" b="13811"/>
          <a:stretch/>
        </p:blipFill>
        <p:spPr>
          <a:xfrm>
            <a:off x="9067379" y="2176177"/>
            <a:ext cx="1377545" cy="194799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92"/>
          <a:stretch/>
        </p:blipFill>
        <p:spPr>
          <a:xfrm>
            <a:off x="5084076" y="2265680"/>
            <a:ext cx="2023847" cy="176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3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Objective</a:t>
            </a:r>
            <a:endParaRPr lang="zh-TW" altLang="en-US" dirty="0"/>
          </a:p>
        </p:txBody>
      </p:sp>
      <p:sp>
        <p:nvSpPr>
          <p:cNvPr id="4" name="TextBox 2"/>
          <p:cNvSpPr txBox="1"/>
          <p:nvPr/>
        </p:nvSpPr>
        <p:spPr>
          <a:xfrm>
            <a:off x="687175" y="1637293"/>
            <a:ext cx="10986221" cy="2875296"/>
          </a:xfrm>
          <a:prstGeom prst="rect">
            <a:avLst/>
          </a:prstGeom>
          <a:noFill/>
        </p:spPr>
        <p:txBody>
          <a:bodyPr wrap="square" lIns="104287" tIns="52144" rIns="104287" bIns="5214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000" b="1" dirty="0" smtClean="0">
                <a:ea typeface="標楷體" panose="03000509000000000000" pitchFamily="65" charset="-120"/>
              </a:rPr>
              <a:t>Localize </a:t>
            </a:r>
            <a:r>
              <a:rPr lang="en-US" altLang="zh-TW" sz="3000" b="1" dirty="0">
                <a:ea typeface="標楷體" panose="03000509000000000000" pitchFamily="65" charset="-120"/>
              </a:rPr>
              <a:t>the robot and map the environment with landmarks.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000" dirty="0">
                <a:ea typeface="標楷體" panose="03000509000000000000" pitchFamily="65" charset="-120"/>
              </a:rPr>
              <a:t>Problem </a:t>
            </a:r>
            <a:r>
              <a:rPr lang="en-US" altLang="zh-TW" sz="3000" dirty="0" smtClean="0">
                <a:ea typeface="標楷體" panose="03000509000000000000" pitchFamily="65" charset="-120"/>
              </a:rPr>
              <a:t>statement: </a:t>
            </a:r>
          </a:p>
          <a:p>
            <a:r>
              <a:rPr lang="en-US" altLang="zh-TW" sz="3000" dirty="0">
                <a:ea typeface="標楷體" panose="03000509000000000000" pitchFamily="65" charset="-120"/>
              </a:rPr>
              <a:t> </a:t>
            </a:r>
            <a:r>
              <a:rPr lang="en-US" altLang="zh-TW" sz="3000" dirty="0" smtClean="0">
                <a:ea typeface="標楷體" panose="03000509000000000000" pitchFamily="65" charset="-120"/>
              </a:rPr>
              <a:t>   Given </a:t>
            </a:r>
            <a:r>
              <a:rPr lang="en-US" altLang="zh-TW" sz="3000" dirty="0">
                <a:ea typeface="標楷體" panose="03000509000000000000" pitchFamily="65" charset="-120"/>
              </a:rPr>
              <a:t>y-coordinate of the </a:t>
            </a:r>
            <a:r>
              <a:rPr lang="en-US" altLang="zh-TW" sz="3000" dirty="0" smtClean="0">
                <a:ea typeface="標楷體" panose="03000509000000000000" pitchFamily="65" charset="-120"/>
              </a:rPr>
              <a:t>three landmarks, robot’s motion(sensor </a:t>
            </a:r>
          </a:p>
          <a:p>
            <a:r>
              <a:rPr lang="en-US" altLang="zh-TW" sz="3000" dirty="0" smtClean="0">
                <a:ea typeface="標楷體" panose="03000509000000000000" pitchFamily="65" charset="-120"/>
              </a:rPr>
              <a:t>    data), distance between the robot and landmarks(measurement </a:t>
            </a:r>
          </a:p>
          <a:p>
            <a:r>
              <a:rPr lang="en-US" altLang="zh-TW" sz="3000" dirty="0" smtClean="0">
                <a:ea typeface="標楷體" panose="03000509000000000000" pitchFamily="65" charset="-120"/>
              </a:rPr>
              <a:t>    data</a:t>
            </a:r>
            <a:r>
              <a:rPr lang="en-US" altLang="zh-TW" sz="3000" dirty="0">
                <a:ea typeface="標楷體" panose="03000509000000000000" pitchFamily="65" charset="-120"/>
              </a:rPr>
              <a:t>), localize the robot’s coordinate and find x-coordinate of </a:t>
            </a:r>
            <a:r>
              <a:rPr lang="en-US" altLang="zh-TW" sz="3000" dirty="0" smtClean="0">
                <a:ea typeface="標楷體" panose="03000509000000000000" pitchFamily="65" charset="-120"/>
              </a:rPr>
              <a:t>the </a:t>
            </a:r>
          </a:p>
          <a:p>
            <a:r>
              <a:rPr lang="en-US" altLang="zh-TW" sz="3000" dirty="0">
                <a:ea typeface="標楷體" panose="03000509000000000000" pitchFamily="65" charset="-120"/>
              </a:rPr>
              <a:t> </a:t>
            </a:r>
            <a:r>
              <a:rPr lang="en-US" altLang="zh-TW" sz="3000" dirty="0" smtClean="0">
                <a:ea typeface="標楷體" panose="03000509000000000000" pitchFamily="65" charset="-120"/>
              </a:rPr>
              <a:t>   three </a:t>
            </a:r>
            <a:r>
              <a:rPr lang="en-US" altLang="zh-TW" sz="3000" dirty="0">
                <a:ea typeface="標楷體" panose="03000509000000000000" pitchFamily="65" charset="-120"/>
              </a:rPr>
              <a:t>landmarks.</a:t>
            </a:r>
          </a:p>
        </p:txBody>
      </p:sp>
      <p:pic>
        <p:nvPicPr>
          <p:cNvPr id="5" name="Google Shape;6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8436" y="4289069"/>
            <a:ext cx="3882328" cy="20202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103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Setup</a:t>
            </a:r>
            <a:endParaRPr lang="zh-TW" altLang="en-US" dirty="0"/>
          </a:p>
        </p:txBody>
      </p:sp>
      <p:sp>
        <p:nvSpPr>
          <p:cNvPr id="4" name="TextBox 2"/>
          <p:cNvSpPr txBox="1"/>
          <p:nvPr/>
        </p:nvSpPr>
        <p:spPr>
          <a:xfrm>
            <a:off x="687175" y="1637293"/>
            <a:ext cx="10986221" cy="2413631"/>
          </a:xfrm>
          <a:prstGeom prst="rect">
            <a:avLst/>
          </a:prstGeom>
          <a:noFill/>
        </p:spPr>
        <p:txBody>
          <a:bodyPr wrap="square" lIns="104287" tIns="52144" rIns="104287" bIns="5214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000" dirty="0" smtClean="0">
                <a:ea typeface="標楷體" panose="03000509000000000000" pitchFamily="65" charset="-120"/>
              </a:rPr>
              <a:t>Localize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000" dirty="0" smtClean="0">
                <a:ea typeface="標楷體" panose="03000509000000000000" pitchFamily="65" charset="-120"/>
              </a:rPr>
              <a:t>Robot – smartphone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000" dirty="0" smtClean="0">
                <a:ea typeface="標楷體" panose="03000509000000000000" pitchFamily="65" charset="-120"/>
              </a:rPr>
              <a:t>Landmarks – Red, Green, and Blue LED lights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000" dirty="0" smtClean="0">
                <a:ea typeface="標楷體" panose="03000509000000000000" pitchFamily="65" charset="-120"/>
              </a:rPr>
              <a:t>A smartphone with a camera facing Y-direction. Moving the smartphone randomly without changing its orientation</a:t>
            </a:r>
          </a:p>
        </p:txBody>
      </p:sp>
      <p:pic>
        <p:nvPicPr>
          <p:cNvPr id="6" name="Google Shape;74;p16"/>
          <p:cNvPicPr preferRelativeResize="0"/>
          <p:nvPr/>
        </p:nvPicPr>
        <p:blipFill rotWithShape="1">
          <a:blip r:embed="rId2">
            <a:alphaModFix/>
          </a:blip>
          <a:srcRect t="20766"/>
          <a:stretch/>
        </p:blipFill>
        <p:spPr>
          <a:xfrm>
            <a:off x="1607996" y="4050924"/>
            <a:ext cx="6298555" cy="2807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401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smtClean="0"/>
              <a:t>Data Collection</a:t>
            </a:r>
            <a:endParaRPr lang="zh-TW" altLang="en-US" dirty="0"/>
          </a:p>
        </p:txBody>
      </p:sp>
      <p:sp>
        <p:nvSpPr>
          <p:cNvPr id="4" name="TextBox 2"/>
          <p:cNvSpPr txBox="1"/>
          <p:nvPr/>
        </p:nvSpPr>
        <p:spPr>
          <a:xfrm>
            <a:off x="687175" y="1637293"/>
            <a:ext cx="10986221" cy="2875296"/>
          </a:xfrm>
          <a:prstGeom prst="rect">
            <a:avLst/>
          </a:prstGeom>
          <a:noFill/>
        </p:spPr>
        <p:txBody>
          <a:bodyPr wrap="square" lIns="104287" tIns="52144" rIns="104287" bIns="5214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000" dirty="0" smtClean="0">
                <a:ea typeface="標楷體" panose="03000509000000000000" pitchFamily="65" charset="-120"/>
              </a:rPr>
              <a:t>Collecting </a:t>
            </a:r>
            <a:r>
              <a:rPr lang="en-US" altLang="zh-TW" sz="3000" dirty="0">
                <a:ea typeface="標楷體" panose="03000509000000000000" pitchFamily="65" charset="-120"/>
              </a:rPr>
              <a:t>accelerometer, GPS, gyroscope, and magnetometer data from the smartphone -&gt; motion propagation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000" dirty="0">
                <a:ea typeface="標楷體" panose="03000509000000000000" pitchFamily="65" charset="-120"/>
              </a:rPr>
              <a:t>Collecting images of each light source from the video and calculate the corresponding distances between the phone and lights -&gt; measurement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3000" dirty="0" smtClean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440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smtClean="0"/>
              <a:t>Data Collection - Motion Data</a:t>
            </a:r>
            <a:endParaRPr lang="zh-TW" altLang="en-US" dirty="0"/>
          </a:p>
        </p:txBody>
      </p:sp>
      <p:sp>
        <p:nvSpPr>
          <p:cNvPr id="5" name="TextBox 2"/>
          <p:cNvSpPr txBox="1"/>
          <p:nvPr/>
        </p:nvSpPr>
        <p:spPr>
          <a:xfrm>
            <a:off x="687175" y="1637293"/>
            <a:ext cx="10986221" cy="2875296"/>
          </a:xfrm>
          <a:prstGeom prst="rect">
            <a:avLst/>
          </a:prstGeom>
          <a:noFill/>
        </p:spPr>
        <p:txBody>
          <a:bodyPr wrap="square" lIns="104287" tIns="52144" rIns="104287" bIns="5214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TW" sz="3000" dirty="0" smtClean="0">
                <a:ea typeface="標楷體" panose="03000509000000000000" pitchFamily="65" charset="-120"/>
              </a:rPr>
              <a:t>Compute </a:t>
            </a:r>
            <a:r>
              <a:rPr lang="en" altLang="zh-TW" sz="3000" dirty="0">
                <a:ea typeface="標楷體" panose="03000509000000000000" pitchFamily="65" charset="-120"/>
              </a:rPr>
              <a:t>the rotation matrix of the smartphone by its accelerometer, gyroscope and magnetometer.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TW" sz="3000" dirty="0">
                <a:ea typeface="標楷體" panose="03000509000000000000" pitchFamily="65" charset="-120"/>
              </a:rPr>
              <a:t>Multiply the accelerometer data by the rotation matrix.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TW" sz="3000" dirty="0">
                <a:ea typeface="標楷體" panose="03000509000000000000" pitchFamily="65" charset="-120"/>
              </a:rPr>
              <a:t>Perform accelerometer &amp; GPS sensor fusion with Extended Kalman Filter.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TW" sz="3000" dirty="0">
                <a:ea typeface="標楷體" panose="03000509000000000000" pitchFamily="65" charset="-120"/>
              </a:rPr>
              <a:t>Obtain the displacement by dead reckoning.</a:t>
            </a:r>
            <a:endParaRPr lang="en-US" altLang="zh-TW" sz="3000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91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740" y="0"/>
            <a:ext cx="11810260" cy="1312754"/>
          </a:xfrm>
        </p:spPr>
        <p:txBody>
          <a:bodyPr>
            <a:noAutofit/>
          </a:bodyPr>
          <a:lstStyle/>
          <a:p>
            <a:r>
              <a:rPr lang="en" altLang="zh-TW" dirty="0" smtClean="0"/>
              <a:t>Data Collection - </a:t>
            </a:r>
            <a:r>
              <a:rPr lang="en" altLang="zh-TW" sz="4500" dirty="0" smtClean="0"/>
              <a:t>Video Image Processing</a:t>
            </a:r>
            <a:endParaRPr lang="zh-TW" altLang="en-US" sz="4500" dirty="0"/>
          </a:p>
        </p:txBody>
      </p:sp>
      <p:pic>
        <p:nvPicPr>
          <p:cNvPr id="5" name="Google Shape;9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7899" y="1701870"/>
            <a:ext cx="3801951" cy="213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5;p19"/>
          <p:cNvPicPr preferRelativeResize="0"/>
          <p:nvPr/>
        </p:nvPicPr>
        <p:blipFill rotWithShape="1">
          <a:blip r:embed="rId3">
            <a:alphaModFix/>
          </a:blip>
          <a:srcRect l="6206" t="5032" r="6372" b="13937"/>
          <a:stretch/>
        </p:blipFill>
        <p:spPr>
          <a:xfrm>
            <a:off x="6834194" y="1759887"/>
            <a:ext cx="4769568" cy="1854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194" y="4943092"/>
            <a:ext cx="739375" cy="11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6845" y="4943092"/>
            <a:ext cx="984212" cy="11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84333" y="4943092"/>
            <a:ext cx="1319429" cy="11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5;p19"/>
          <p:cNvPicPr preferRelativeResize="0"/>
          <p:nvPr/>
        </p:nvPicPr>
        <p:blipFill rotWithShape="1">
          <a:blip r:embed="rId7">
            <a:alphaModFix/>
          </a:blip>
          <a:srcRect l="44695" t="25500" r="45598" b="61299"/>
          <a:stretch/>
        </p:blipFill>
        <p:spPr>
          <a:xfrm>
            <a:off x="1569059" y="5200333"/>
            <a:ext cx="1009815" cy="8977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6;p19"/>
          <p:cNvSpPr/>
          <p:nvPr/>
        </p:nvSpPr>
        <p:spPr>
          <a:xfrm flipV="1">
            <a:off x="5151120" y="2463359"/>
            <a:ext cx="1267830" cy="4471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03;p19"/>
          <p:cNvSpPr txBox="1"/>
          <p:nvPr/>
        </p:nvSpPr>
        <p:spPr>
          <a:xfrm>
            <a:off x="4818822" y="1450976"/>
            <a:ext cx="2103120" cy="874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" sz="2800" dirty="0">
                <a:ea typeface="標楷體" panose="03000509000000000000" pitchFamily="65" charset="-120"/>
              </a:rPr>
              <a:t>Detect the</a:t>
            </a:r>
            <a:endParaRPr sz="2800" dirty="0">
              <a:ea typeface="標楷體" panose="03000509000000000000" pitchFamily="65" charset="-120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" sz="2800" dirty="0">
                <a:ea typeface="標楷體" panose="03000509000000000000" pitchFamily="65" charset="-120"/>
              </a:rPr>
              <a:t>Light regions</a:t>
            </a:r>
            <a:endParaRPr sz="2800" dirty="0">
              <a:ea typeface="標楷體" panose="03000509000000000000" pitchFamily="65" charset="-120"/>
            </a:endParaRPr>
          </a:p>
        </p:txBody>
      </p:sp>
      <p:sp>
        <p:nvSpPr>
          <p:cNvPr id="13" name="Google Shape;96;p19"/>
          <p:cNvSpPr/>
          <p:nvPr/>
        </p:nvSpPr>
        <p:spPr>
          <a:xfrm rot="5400000" flipV="1">
            <a:off x="8480546" y="4054962"/>
            <a:ext cx="896809" cy="4471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03;p19"/>
          <p:cNvSpPr txBox="1"/>
          <p:nvPr/>
        </p:nvSpPr>
        <p:spPr>
          <a:xfrm>
            <a:off x="9497814" y="3747136"/>
            <a:ext cx="2103120" cy="874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ea typeface="標楷體" panose="03000509000000000000" pitchFamily="65" charset="-120"/>
              </a:rPr>
              <a:t>Divide the image</a:t>
            </a:r>
            <a:endParaRPr sz="2800" dirty="0">
              <a:ea typeface="標楷體" panose="03000509000000000000" pitchFamily="65" charset="-120"/>
            </a:endParaRPr>
          </a:p>
        </p:txBody>
      </p:sp>
      <p:sp>
        <p:nvSpPr>
          <p:cNvPr id="15" name="Google Shape;96;p19"/>
          <p:cNvSpPr/>
          <p:nvPr/>
        </p:nvSpPr>
        <p:spPr>
          <a:xfrm rot="10800000" flipV="1">
            <a:off x="3320222" y="5425596"/>
            <a:ext cx="2997200" cy="4471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03;p19"/>
          <p:cNvSpPr txBox="1"/>
          <p:nvPr/>
        </p:nvSpPr>
        <p:spPr>
          <a:xfrm>
            <a:off x="3442150" y="4413213"/>
            <a:ext cx="3253299" cy="874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800" dirty="0" smtClean="0"/>
              <a:t>Calculate Areas &amp;</a:t>
            </a:r>
          </a:p>
          <a:p>
            <a:pPr lvl="0"/>
            <a:r>
              <a:rPr lang="en-US" altLang="zh-TW" sz="2800" dirty="0" smtClean="0"/>
              <a:t>Convert to distances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sz="2800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855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740" y="0"/>
            <a:ext cx="11810260" cy="1312754"/>
          </a:xfrm>
        </p:spPr>
        <p:txBody>
          <a:bodyPr>
            <a:normAutofit fontScale="90000"/>
          </a:bodyPr>
          <a:lstStyle/>
          <a:p>
            <a:r>
              <a:rPr lang="en" altLang="zh-TW" sz="5300" dirty="0" smtClean="0"/>
              <a:t>Data Collection </a:t>
            </a:r>
            <a:r>
              <a:rPr lang="en" altLang="zh-TW" sz="4200" dirty="0" smtClean="0"/>
              <a:t>- </a:t>
            </a:r>
            <a:r>
              <a:rPr lang="en" altLang="zh-TW" sz="4100" dirty="0" smtClean="0"/>
              <a:t>Distance Converter Calibration</a:t>
            </a:r>
            <a:endParaRPr lang="zh-TW" altLang="en-US" sz="4100" dirty="0"/>
          </a:p>
        </p:txBody>
      </p:sp>
      <p:sp>
        <p:nvSpPr>
          <p:cNvPr id="4" name="TextBox 2"/>
          <p:cNvSpPr txBox="1"/>
          <p:nvPr/>
        </p:nvSpPr>
        <p:spPr>
          <a:xfrm>
            <a:off x="687175" y="1637293"/>
            <a:ext cx="10986221" cy="2413631"/>
          </a:xfrm>
          <a:prstGeom prst="rect">
            <a:avLst/>
          </a:prstGeom>
          <a:noFill/>
        </p:spPr>
        <p:txBody>
          <a:bodyPr wrap="square" lIns="104287" tIns="52144" rIns="104287" bIns="5214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TW" sz="3000" dirty="0" smtClean="0">
                <a:ea typeface="標楷體" panose="03000509000000000000" pitchFamily="65" charset="-120"/>
              </a:rPr>
              <a:t>Record </a:t>
            </a:r>
            <a:r>
              <a:rPr lang="en" altLang="zh-TW" sz="3000" dirty="0">
                <a:ea typeface="標楷體" panose="03000509000000000000" pitchFamily="65" charset="-120"/>
              </a:rPr>
              <a:t>the calibration video of the landmarks from 90cm to 500cm with interval of 20cm.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000" dirty="0">
                <a:ea typeface="標楷體" panose="03000509000000000000" pitchFamily="65" charset="-120"/>
              </a:rPr>
              <a:t>Determine the relationship between the area of object and distance by curve fitting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3000" dirty="0" smtClean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806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smtClean="0"/>
              <a:t>Method 1: EKF SLAM</a:t>
            </a:r>
            <a:endParaRPr lang="zh-TW" altLang="en-US" dirty="0"/>
          </a:p>
        </p:txBody>
      </p:sp>
      <p:sp>
        <p:nvSpPr>
          <p:cNvPr id="4" name="TextBox 2"/>
          <p:cNvSpPr txBox="1"/>
          <p:nvPr/>
        </p:nvSpPr>
        <p:spPr>
          <a:xfrm>
            <a:off x="687175" y="1637293"/>
            <a:ext cx="10986221" cy="3798625"/>
          </a:xfrm>
          <a:prstGeom prst="rect">
            <a:avLst/>
          </a:prstGeom>
          <a:noFill/>
        </p:spPr>
        <p:txBody>
          <a:bodyPr wrap="square" lIns="104287" tIns="52144" rIns="104287" bIns="5214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TW" sz="3000" dirty="0" smtClean="0">
                <a:ea typeface="標楷體" panose="03000509000000000000" pitchFamily="65" charset="-120"/>
              </a:rPr>
              <a:t>Use </a:t>
            </a:r>
            <a:r>
              <a:rPr lang="en" altLang="zh-TW" sz="3000" dirty="0">
                <a:ea typeface="標楷體" panose="03000509000000000000" pitchFamily="65" charset="-120"/>
              </a:rPr>
              <a:t>Extended Kalman filter to estimate the location of the </a:t>
            </a:r>
            <a:r>
              <a:rPr lang="en" altLang="zh-TW" sz="3000" dirty="0" smtClean="0">
                <a:ea typeface="標楷體" panose="03000509000000000000" pitchFamily="65" charset="-120"/>
              </a:rPr>
              <a:t>phone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TW" sz="3000" dirty="0">
                <a:ea typeface="標楷體" panose="03000509000000000000" pitchFamily="65" charset="-120"/>
              </a:rPr>
              <a:t>Algorithm</a:t>
            </a:r>
          </a:p>
          <a:p>
            <a:pPr marL="457200" lvl="0" indent="-342900">
              <a:buSzPts val="1800"/>
              <a:buAutoNum type="arabicPeriod"/>
            </a:pPr>
            <a:r>
              <a:rPr lang="en-US" altLang="zh-TW" sz="3000" dirty="0" smtClean="0"/>
              <a:t>Assume an initial state</a:t>
            </a:r>
          </a:p>
          <a:p>
            <a:pPr marL="457200" lvl="0" indent="-342900">
              <a:buSzPts val="1800"/>
              <a:buAutoNum type="arabicPeriod"/>
            </a:pPr>
            <a:r>
              <a:rPr lang="en-US" altLang="zh-TW" sz="3000" dirty="0" smtClean="0"/>
              <a:t>Predict the movement of the phone by applying sensors information(ΔX, ΔY)</a:t>
            </a:r>
          </a:p>
          <a:p>
            <a:pPr marL="457200" lvl="0" indent="-342900">
              <a:buSzPts val="1800"/>
              <a:buAutoNum type="arabicPeriod"/>
            </a:pPr>
            <a:r>
              <a:rPr lang="en-US" altLang="zh-TW" sz="3000" dirty="0" smtClean="0"/>
              <a:t>Update measurement data (distance between the phone and landmarks)</a:t>
            </a:r>
          </a:p>
          <a:p>
            <a:pPr marL="457200" lvl="0" indent="-342900">
              <a:buSzPts val="1800"/>
              <a:buAutoNum type="arabicPeriod"/>
            </a:pPr>
            <a:r>
              <a:rPr lang="en-US" altLang="zh-TW" sz="3000" dirty="0" smtClean="0"/>
              <a:t>Update mean of the state and covariance matrix </a:t>
            </a:r>
          </a:p>
        </p:txBody>
      </p:sp>
    </p:spTree>
    <p:extLst>
      <p:ext uri="{BB962C8B-B14F-4D97-AF65-F5344CB8AC3E}">
        <p14:creationId xmlns:p14="http://schemas.microsoft.com/office/powerpoint/2010/main" val="132082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534</Words>
  <Application>Microsoft Office PowerPoint</Application>
  <PresentationFormat>Widescreen</PresentationFormat>
  <Paragraphs>91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微軟正黑體</vt:lpstr>
      <vt:lpstr>新細明體</vt:lpstr>
      <vt:lpstr>標楷體</vt:lpstr>
      <vt:lpstr>Arial</vt:lpstr>
      <vt:lpstr>Calibri</vt:lpstr>
      <vt:lpstr>Calibri Light</vt:lpstr>
      <vt:lpstr>Office 佈景主題</vt:lpstr>
      <vt:lpstr>PowerPoint Presentation</vt:lpstr>
      <vt:lpstr>Outline</vt:lpstr>
      <vt:lpstr>Objective</vt:lpstr>
      <vt:lpstr>Setup</vt:lpstr>
      <vt:lpstr>Data Collection</vt:lpstr>
      <vt:lpstr>Data Collection - Motion Data</vt:lpstr>
      <vt:lpstr>Data Collection - Video Image Processing</vt:lpstr>
      <vt:lpstr>Data Collection - Distance Converter Calibration</vt:lpstr>
      <vt:lpstr>Method 1: EKF SLAM</vt:lpstr>
      <vt:lpstr>Method 2: Particle filter SLAM</vt:lpstr>
      <vt:lpstr>Algorithm</vt:lpstr>
      <vt:lpstr>Performance test</vt:lpstr>
      <vt:lpstr>Experiment Result</vt:lpstr>
      <vt:lpstr>Conclusion</vt:lpstr>
      <vt:lpstr>PowerPoint Presentation</vt:lpstr>
      <vt:lpstr>Detail steps in updating measurement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Jui Chun Yang</dc:creator>
  <cp:lastModifiedBy>Kuan-Wei Liu</cp:lastModifiedBy>
  <cp:revision>18</cp:revision>
  <dcterms:created xsi:type="dcterms:W3CDTF">2020-04-22T04:47:31Z</dcterms:created>
  <dcterms:modified xsi:type="dcterms:W3CDTF">2020-04-22T16:28:42Z</dcterms:modified>
</cp:coreProperties>
</file>